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278" r:id="rId2"/>
    <p:sldId id="279" r:id="rId3"/>
    <p:sldId id="280" r:id="rId4"/>
    <p:sldId id="281" r:id="rId5"/>
    <p:sldId id="284" r:id="rId6"/>
    <p:sldId id="283" r:id="rId7"/>
    <p:sldId id="294" r:id="rId8"/>
    <p:sldId id="295" r:id="rId9"/>
    <p:sldId id="296" r:id="rId10"/>
    <p:sldId id="297" r:id="rId11"/>
    <p:sldId id="285" r:id="rId12"/>
    <p:sldId id="298" r:id="rId13"/>
    <p:sldId id="282" r:id="rId14"/>
    <p:sldId id="299" r:id="rId15"/>
    <p:sldId id="300" r:id="rId16"/>
    <p:sldId id="301" r:id="rId17"/>
    <p:sldId id="302" r:id="rId18"/>
    <p:sldId id="293" r:id="rId19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83" d="100"/>
          <a:sy n="83" d="100"/>
        </p:scale>
        <p:origin x="614" y="67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33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общее количество</c:v>
                </c:pt>
                <c:pt idx="1">
                  <c:v>получили аттестат</c:v>
                </c:pt>
                <c:pt idx="2">
                  <c:v>продолжили обучение в 10 кл</c:v>
                </c:pt>
                <c:pt idx="3">
                  <c:v>поступили в ССУЗЫ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23</c:v>
                </c:pt>
                <c:pt idx="2">
                  <c:v>11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9-43CF-B272-20DCE30CAC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общее количество</c:v>
                </c:pt>
                <c:pt idx="1">
                  <c:v>получили аттестат</c:v>
                </c:pt>
                <c:pt idx="2">
                  <c:v>продолжили обучение в 10 кл</c:v>
                </c:pt>
                <c:pt idx="3">
                  <c:v>поступили в ССУЗЫ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</c:v>
                </c:pt>
                <c:pt idx="1">
                  <c:v>31</c:v>
                </c:pt>
                <c:pt idx="2">
                  <c:v>11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E9-43CF-B272-20DCE30CA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6865392"/>
        <c:axId val="1390248768"/>
      </c:barChart>
      <c:catAx>
        <c:axId val="141686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0248768"/>
        <c:crosses val="autoZero"/>
        <c:auto val="1"/>
        <c:lblAlgn val="ctr"/>
        <c:lblOffset val="100"/>
        <c:noMultiLvlLbl val="0"/>
      </c:catAx>
      <c:valAx>
        <c:axId val="139024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686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общее количество</c:v>
                </c:pt>
                <c:pt idx="1">
                  <c:v>получили аттестат</c:v>
                </c:pt>
                <c:pt idx="2">
                  <c:v>продолжили обучение в 10 кл</c:v>
                </c:pt>
                <c:pt idx="3">
                  <c:v>поступили в ССУЗЫ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23</c:v>
                </c:pt>
                <c:pt idx="2">
                  <c:v>11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9-43CF-B272-20DCE30CAC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общее количество</c:v>
                </c:pt>
                <c:pt idx="1">
                  <c:v>получили аттестат</c:v>
                </c:pt>
                <c:pt idx="2">
                  <c:v>продолжили обучение в 10 кл</c:v>
                </c:pt>
                <c:pt idx="3">
                  <c:v>поступили в ССУЗЫ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</c:v>
                </c:pt>
                <c:pt idx="1">
                  <c:v>31</c:v>
                </c:pt>
                <c:pt idx="2">
                  <c:v>11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E9-43CF-B272-20DCE30CA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6865392"/>
        <c:axId val="1390248768"/>
      </c:barChart>
      <c:catAx>
        <c:axId val="141686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0248768"/>
        <c:crosses val="autoZero"/>
        <c:auto val="1"/>
        <c:lblAlgn val="ctr"/>
        <c:lblOffset val="100"/>
        <c:noMultiLvlLbl val="0"/>
      </c:catAx>
      <c:valAx>
        <c:axId val="139024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686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>
                <a:solidFill>
                  <a:sysClr val="windowText" lastClr="000000"/>
                </a:solidFill>
                <a:latin typeface="Arno Pro Smbd Display" panose="02020702050506020403" pitchFamily="18" charset="0"/>
              </a:rPr>
              <a:t>Показатели активности педагогических работников </a:t>
            </a:r>
          </a:p>
          <a:p>
            <a:pPr>
              <a:defRPr/>
            </a:pPr>
            <a:r>
              <a:rPr lang="ru-RU" sz="1400">
                <a:solidFill>
                  <a:sysClr val="windowText" lastClr="000000"/>
                </a:solidFill>
                <a:latin typeface="Arno Pro Smbd Display" panose="02020702050506020403" pitchFamily="18" charset="0"/>
              </a:rPr>
              <a:t>за 2022-2023 учебного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Беляевская А.В</c:v>
                </c:pt>
                <c:pt idx="1">
                  <c:v>Васина Л.В.</c:v>
                </c:pt>
                <c:pt idx="2">
                  <c:v>Иванова Ю.Н.</c:v>
                </c:pt>
                <c:pt idx="3">
                  <c:v>Клименко Н.С.</c:v>
                </c:pt>
                <c:pt idx="4">
                  <c:v>Красовская С.М.</c:v>
                </c:pt>
                <c:pt idx="5">
                  <c:v>Крюкова И.А.</c:v>
                </c:pt>
                <c:pt idx="6">
                  <c:v>Кулешова С.Г.</c:v>
                </c:pt>
                <c:pt idx="7">
                  <c:v>Марочкина Е.А.</c:v>
                </c:pt>
                <c:pt idx="8">
                  <c:v>Николаева Е.В.</c:v>
                </c:pt>
                <c:pt idx="9">
                  <c:v>Олейник С.А.</c:v>
                </c:pt>
                <c:pt idx="10">
                  <c:v>Румянцева И.А.</c:v>
                </c:pt>
                <c:pt idx="11">
                  <c:v>Рыбенец О.В.</c:v>
                </c:pt>
                <c:pt idx="12">
                  <c:v>Сидельникова А.В.</c:v>
                </c:pt>
                <c:pt idx="13">
                  <c:v>Смирнова С.М.</c:v>
                </c:pt>
                <c:pt idx="14">
                  <c:v>Толкачева С.В.</c:v>
                </c:pt>
                <c:pt idx="15">
                  <c:v>Туркот С.В.</c:v>
                </c:pt>
                <c:pt idx="16">
                  <c:v>Черных А.С.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</c:v>
                </c:pt>
                <c:pt idx="1">
                  <c:v>8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7">
                  <c:v>8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2">
                  <c:v>3</c:v>
                </c:pt>
                <c:pt idx="1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7-4F8D-9FF2-E1C9E94AA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Беляевская А.В</c:v>
                </c:pt>
                <c:pt idx="1">
                  <c:v>Васина Л.В.</c:v>
                </c:pt>
                <c:pt idx="2">
                  <c:v>Иванова Ю.Н.</c:v>
                </c:pt>
                <c:pt idx="3">
                  <c:v>Клименко Н.С.</c:v>
                </c:pt>
                <c:pt idx="4">
                  <c:v>Красовская С.М.</c:v>
                </c:pt>
                <c:pt idx="5">
                  <c:v>Крюкова И.А.</c:v>
                </c:pt>
                <c:pt idx="6">
                  <c:v>Кулешова С.Г.</c:v>
                </c:pt>
                <c:pt idx="7">
                  <c:v>Марочкина Е.А.</c:v>
                </c:pt>
                <c:pt idx="8">
                  <c:v>Николаева Е.В.</c:v>
                </c:pt>
                <c:pt idx="9">
                  <c:v>Олейник С.А.</c:v>
                </c:pt>
                <c:pt idx="10">
                  <c:v>Румянцева И.А.</c:v>
                </c:pt>
                <c:pt idx="11">
                  <c:v>Рыбенец О.В.</c:v>
                </c:pt>
                <c:pt idx="12">
                  <c:v>Сидельникова А.В.</c:v>
                </c:pt>
                <c:pt idx="13">
                  <c:v>Смирнова С.М.</c:v>
                </c:pt>
                <c:pt idx="14">
                  <c:v>Толкачева С.В.</c:v>
                </c:pt>
                <c:pt idx="15">
                  <c:v>Туркот С.В.</c:v>
                </c:pt>
                <c:pt idx="16">
                  <c:v>Черных А.С.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7">
                  <c:v>1</c:v>
                </c:pt>
                <c:pt idx="11">
                  <c:v>4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7-4F8D-9FF2-E1C9E94AA5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всероссийский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Беляевская А.В</c:v>
                </c:pt>
                <c:pt idx="1">
                  <c:v>Васина Л.В.</c:v>
                </c:pt>
                <c:pt idx="2">
                  <c:v>Иванова Ю.Н.</c:v>
                </c:pt>
                <c:pt idx="3">
                  <c:v>Клименко Н.С.</c:v>
                </c:pt>
                <c:pt idx="4">
                  <c:v>Красовская С.М.</c:v>
                </c:pt>
                <c:pt idx="5">
                  <c:v>Крюкова И.А.</c:v>
                </c:pt>
                <c:pt idx="6">
                  <c:v>Кулешова С.Г.</c:v>
                </c:pt>
                <c:pt idx="7">
                  <c:v>Марочкина Е.А.</c:v>
                </c:pt>
                <c:pt idx="8">
                  <c:v>Николаева Е.В.</c:v>
                </c:pt>
                <c:pt idx="9">
                  <c:v>Олейник С.А.</c:v>
                </c:pt>
                <c:pt idx="10">
                  <c:v>Румянцева И.А.</c:v>
                </c:pt>
                <c:pt idx="11">
                  <c:v>Рыбенец О.В.</c:v>
                </c:pt>
                <c:pt idx="12">
                  <c:v>Сидельникова А.В.</c:v>
                </c:pt>
                <c:pt idx="13">
                  <c:v>Смирнова С.М.</c:v>
                </c:pt>
                <c:pt idx="14">
                  <c:v>Толкачева С.В.</c:v>
                </c:pt>
                <c:pt idx="15">
                  <c:v>Туркот С.В.</c:v>
                </c:pt>
                <c:pt idx="16">
                  <c:v>Черных А.С.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</c:v>
                </c:pt>
                <c:pt idx="1">
                  <c:v>2</c:v>
                </c:pt>
                <c:pt idx="5">
                  <c:v>4</c:v>
                </c:pt>
                <c:pt idx="8">
                  <c:v>5</c:v>
                </c:pt>
                <c:pt idx="9">
                  <c:v>1</c:v>
                </c:pt>
                <c:pt idx="11">
                  <c:v>2</c:v>
                </c:pt>
                <c:pt idx="12">
                  <c:v>1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F7-4F8D-9FF2-E1C9E94AA5A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личное участие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Беляевская А.В</c:v>
                </c:pt>
                <c:pt idx="1">
                  <c:v>Васина Л.В.</c:v>
                </c:pt>
                <c:pt idx="2">
                  <c:v>Иванова Ю.Н.</c:v>
                </c:pt>
                <c:pt idx="3">
                  <c:v>Клименко Н.С.</c:v>
                </c:pt>
                <c:pt idx="4">
                  <c:v>Красовская С.М.</c:v>
                </c:pt>
                <c:pt idx="5">
                  <c:v>Крюкова И.А.</c:v>
                </c:pt>
                <c:pt idx="6">
                  <c:v>Кулешова С.Г.</c:v>
                </c:pt>
                <c:pt idx="7">
                  <c:v>Марочкина Е.А.</c:v>
                </c:pt>
                <c:pt idx="8">
                  <c:v>Николаева Е.В.</c:v>
                </c:pt>
                <c:pt idx="9">
                  <c:v>Олейник С.А.</c:v>
                </c:pt>
                <c:pt idx="10">
                  <c:v>Румянцева И.А.</c:v>
                </c:pt>
                <c:pt idx="11">
                  <c:v>Рыбенец О.В.</c:v>
                </c:pt>
                <c:pt idx="12">
                  <c:v>Сидельникова А.В.</c:v>
                </c:pt>
                <c:pt idx="13">
                  <c:v>Смирнова С.М.</c:v>
                </c:pt>
                <c:pt idx="14">
                  <c:v>Толкачева С.В.</c:v>
                </c:pt>
                <c:pt idx="15">
                  <c:v>Туркот С.В.</c:v>
                </c:pt>
                <c:pt idx="16">
                  <c:v>Черных А.С.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8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2">
                  <c:v>3</c:v>
                </c:pt>
                <c:pt idx="13">
                  <c:v>1</c:v>
                </c:pt>
                <c:pt idx="15">
                  <c:v>3</c:v>
                </c:pt>
                <c:pt idx="1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F7-4F8D-9FF2-E1C9E94AA5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99681184"/>
        <c:axId val="1999678304"/>
      </c:barChart>
      <c:catAx>
        <c:axId val="199968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9678304"/>
        <c:crosses val="autoZero"/>
        <c:auto val="1"/>
        <c:lblAlgn val="ctr"/>
        <c:lblOffset val="100"/>
        <c:noMultiLvlLbl val="0"/>
      </c:catAx>
      <c:valAx>
        <c:axId val="199967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96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>
                <a:latin typeface="Arno Pro Smbd" panose="02020702050506020403" pitchFamily="18" charset="0"/>
              </a:rPr>
              <a:t>Диаграмма проверки ПМК в 2022-2023 учебном году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F92-48F9-BCD9-6FA1F52A90C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F92-48F9-BCD9-6FA1F52A90C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F92-48F9-BCD9-6FA1F52A90C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F92-48F9-BCD9-6FA1F52A90C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F92-48F9-BCD9-6FA1F52A90C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проходили проверку</c:v>
                </c:pt>
                <c:pt idx="2">
                  <c:v>средний результат</c:v>
                </c:pt>
                <c:pt idx="3">
                  <c:v>низкий результат</c:v>
                </c:pt>
                <c:pt idx="4">
                  <c:v>кол-во педагогов включенных в региональную комиссию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7</c:v>
                </c:pt>
                <c:pt idx="2">
                  <c:v>2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92-48F9-BCD9-6FA1F52A90C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>
                <a:latin typeface="Arno Pro Smbd" panose="02020702050506020403" pitchFamily="18" charset="0"/>
              </a:rPr>
              <a:t>Общие сведения проверки ПМК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3F8-48DF-AA06-874EDF92B2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3F8-48DF-AA06-874EDF92B2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3F8-48DF-AA06-874EDF92B2F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прошли тестирование</c:v>
                </c:pt>
                <c:pt idx="2">
                  <c:v>не прошли тестирование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9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F8-48DF-AA06-874EDF92B2F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>
                <a:latin typeface="Arno Pro Smbd SmText" panose="02020702040506020403" pitchFamily="18" charset="0"/>
              </a:rPr>
              <a:t>Категории педагогических работников</a:t>
            </a:r>
          </a:p>
          <a:p>
            <a:pPr>
              <a:defRPr/>
            </a:pPr>
            <a:r>
              <a:rPr lang="ru-RU" sz="1400">
                <a:latin typeface="Arno Pro Smbd SmText" panose="02020702040506020403" pitchFamily="18" charset="0"/>
              </a:rPr>
              <a:t> МКОУ "СШ №2 г. Жирновска"</a:t>
            </a:r>
          </a:p>
        </c:rich>
      </c:tx>
      <c:layout>
        <c:manualLayout>
          <c:xMode val="edge"/>
          <c:yMode val="edge"/>
          <c:x val="0.2435994459025955"/>
          <c:y val="3.1746031746031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5F0-4C29-BA9E-7FF47A3E9A9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5F0-4C29-BA9E-7FF47A3E9A9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5F0-4C29-BA9E-7FF47A3E9A92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1A20BBBC-4CEA-47A6-9C35-26FAABE65CB1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
</a:t>
                    </a:r>
                    <a:fld id="{0B3D5106-6188-4F78-BD44-09E08A3534FF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5F0-4C29-BA9E-7FF47A3E9A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высшая квалификационная категория</c:v>
                </c:pt>
                <c:pt idx="1">
                  <c:v>первая квалификационная категория</c:v>
                </c:pt>
                <c:pt idx="2">
                  <c:v>соответствие занимаемой должности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F0-4C29-BA9E-7FF47A3E9A9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B43649-8DAC-8EAD-79EC-38164EB67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1CFC8B-2C22-8A28-E4E1-F22ACDA82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A0D6-3DB1-4639-9734-75B3ACB9066C}" type="datetime1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18F33F-13D6-8A60-FC43-3046C7D98B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DD896-3611-B4B0-6FF6-781A1A0AC8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E9F09-2159-4EEA-B66C-DBCA6AE92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53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31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722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263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404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692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542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293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365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909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85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0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46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77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88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370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54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049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92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7" name="Текст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8" name="Рисунок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8" name="Текст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8" name="Текст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7" name="Рисунок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9" name="Текст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Изображение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6" name="Текст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7" name="Текст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8" name="Текст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9" name="Текст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Текст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Изображение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Изображение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5" name="Изображение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Изображение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Изображение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1" name="Изображение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" name="Изображение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7" name="Изображение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8" name="Заголовок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>
                <a:solidFill>
                  <a:schemeClr val="accent6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ru-RU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7" name="Текст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6" name="Текст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32" name="Изображение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0" name="Рисунок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2" name="Рисунок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2074324"/>
            <a:ext cx="5385816" cy="12252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Августовский педсовет - 2023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151" y="4259719"/>
            <a:ext cx="3493008" cy="87890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Беляевская А.В.</a:t>
            </a:r>
          </a:p>
          <a:p>
            <a:pPr rtl="0"/>
            <a:endParaRPr lang="ru-RU" dirty="0">
              <a:latin typeface="+mn-lt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A96174B-C65A-8E73-6293-0C795D46007A}"/>
              </a:ext>
            </a:extLst>
          </p:cNvPr>
          <p:cNvSpPr txBox="1">
            <a:spLocks/>
          </p:cNvSpPr>
          <p:nvPr/>
        </p:nvSpPr>
        <p:spPr>
          <a:xfrm>
            <a:off x="2013528" y="235873"/>
            <a:ext cx="8294254" cy="8789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sz="1800" dirty="0"/>
              <a:t>МКОУ «СШ №2 г. Жирновска» </a:t>
            </a:r>
          </a:p>
          <a:p>
            <a:r>
              <a:rPr lang="ru-RU" sz="1800" dirty="0"/>
              <a:t>Жирновского муниципального района Волгоградской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69669"/>
            <a:ext cx="10671048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Результаты </a:t>
            </a:r>
            <a:r>
              <a:rPr lang="ru-RU" sz="4000" b="1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егэ</a:t>
            </a:r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7EBCFA4-B524-7CA9-C45A-52B6AA352C3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4197996"/>
              </p:ext>
            </p:extLst>
          </p:nvPr>
        </p:nvGraphicFramePr>
        <p:xfrm>
          <a:off x="877455" y="1242476"/>
          <a:ext cx="10704945" cy="5279364"/>
        </p:xfrm>
        <a:graphic>
          <a:graphicData uri="http://schemas.openxmlformats.org/drawingml/2006/table">
            <a:tbl>
              <a:tblPr/>
              <a:tblGrid>
                <a:gridCol w="1747583">
                  <a:extLst>
                    <a:ext uri="{9D8B030D-6E8A-4147-A177-3AD203B41FA5}">
                      <a16:colId xmlns:a16="http://schemas.microsoft.com/office/drawing/2014/main" val="4115925530"/>
                    </a:ext>
                  </a:extLst>
                </a:gridCol>
                <a:gridCol w="1518882">
                  <a:extLst>
                    <a:ext uri="{9D8B030D-6E8A-4147-A177-3AD203B41FA5}">
                      <a16:colId xmlns:a16="http://schemas.microsoft.com/office/drawing/2014/main" val="2066463734"/>
                    </a:ext>
                  </a:extLst>
                </a:gridCol>
                <a:gridCol w="1085597">
                  <a:extLst>
                    <a:ext uri="{9D8B030D-6E8A-4147-A177-3AD203B41FA5}">
                      <a16:colId xmlns:a16="http://schemas.microsoft.com/office/drawing/2014/main" val="1835062353"/>
                    </a:ext>
                  </a:extLst>
                </a:gridCol>
                <a:gridCol w="1011795">
                  <a:extLst>
                    <a:ext uri="{9D8B030D-6E8A-4147-A177-3AD203B41FA5}">
                      <a16:colId xmlns:a16="http://schemas.microsoft.com/office/drawing/2014/main" val="3424865501"/>
                    </a:ext>
                  </a:extLst>
                </a:gridCol>
                <a:gridCol w="1085597">
                  <a:extLst>
                    <a:ext uri="{9D8B030D-6E8A-4147-A177-3AD203B41FA5}">
                      <a16:colId xmlns:a16="http://schemas.microsoft.com/office/drawing/2014/main" val="1415187691"/>
                    </a:ext>
                  </a:extLst>
                </a:gridCol>
                <a:gridCol w="1012986">
                  <a:extLst>
                    <a:ext uri="{9D8B030D-6E8A-4147-A177-3AD203B41FA5}">
                      <a16:colId xmlns:a16="http://schemas.microsoft.com/office/drawing/2014/main" val="649908611"/>
                    </a:ext>
                  </a:extLst>
                </a:gridCol>
                <a:gridCol w="1085597">
                  <a:extLst>
                    <a:ext uri="{9D8B030D-6E8A-4147-A177-3AD203B41FA5}">
                      <a16:colId xmlns:a16="http://schemas.microsoft.com/office/drawing/2014/main" val="3568847277"/>
                    </a:ext>
                  </a:extLst>
                </a:gridCol>
                <a:gridCol w="2156908">
                  <a:extLst>
                    <a:ext uri="{9D8B030D-6E8A-4147-A177-3AD203B41FA5}">
                      <a16:colId xmlns:a16="http://schemas.microsoft.com/office/drawing/2014/main" val="4046348163"/>
                    </a:ext>
                  </a:extLst>
                </a:gridCol>
              </a:tblGrid>
              <a:tr h="570898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b="1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b="1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учитель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b="1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Заявлено/</a:t>
                      </a:r>
                    </a:p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b="1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сдавало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b="1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b="1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порог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b="1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мин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b="1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макс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b="1" kern="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Макс.бал</a:t>
                      </a:r>
                      <a:endParaRPr lang="ru-RU" sz="1800" b="1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906387"/>
                  </a:ext>
                </a:extLst>
              </a:tr>
              <a:tr h="436626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Туркот С.В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95</a:t>
                      </a:r>
                    </a:p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Ермакова Алиса</a:t>
                      </a:r>
                    </a:p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Хоади</a:t>
                      </a: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Дана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145495"/>
                  </a:ext>
                </a:extLst>
              </a:tr>
              <a:tr h="302355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математика б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Крюкова И.А.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Рокотянская Ольга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703892"/>
                  </a:ext>
                </a:extLst>
              </a:tr>
              <a:tr h="570898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математика пр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Крюкова И.А.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Ермакова Алиса</a:t>
                      </a:r>
                    </a:p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Марочкин Роман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2014"/>
                  </a:ext>
                </a:extLst>
              </a:tr>
              <a:tr h="244995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общество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Румянцева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Рокотянская Ольга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212207"/>
                  </a:ext>
                </a:extLst>
              </a:tr>
              <a:tr h="302355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Кулешова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Ермакова Алиса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072767"/>
                  </a:ext>
                </a:extLst>
              </a:tr>
              <a:tr h="302355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</a:pPr>
                      <a:r>
                        <a:rPr lang="ru-RU" sz="1800" kern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Черных</a:t>
                      </a:r>
                      <a:endParaRPr lang="ru-RU" sz="18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20%</a:t>
                      </a:r>
                      <a:endParaRPr lang="ru-RU" sz="18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Пименова Виктория</a:t>
                      </a:r>
                      <a:endParaRPr lang="ru-RU" sz="18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055646"/>
                  </a:ext>
                </a:extLst>
              </a:tr>
              <a:tr h="570898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</a:pPr>
                      <a:r>
                        <a:rPr lang="ru-RU" sz="1800" kern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Черных</a:t>
                      </a:r>
                      <a:endParaRPr lang="ru-RU" sz="18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20%</a:t>
                      </a:r>
                      <a:endParaRPr lang="ru-RU" sz="18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Пименова Виктория</a:t>
                      </a:r>
                      <a:endParaRPr lang="ru-RU" sz="18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Тимофеева Мария</a:t>
                      </a:r>
                      <a:endParaRPr lang="ru-RU" sz="18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10094"/>
                  </a:ext>
                </a:extLst>
              </a:tr>
              <a:tr h="302355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Румянцева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Сизоненко Юлия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023897"/>
                  </a:ext>
                </a:extLst>
              </a:tr>
              <a:tr h="168083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английский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Иванова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Хоади</a:t>
                      </a: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Дана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493290"/>
                  </a:ext>
                </a:extLst>
              </a:tr>
              <a:tr h="302355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лит-ра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Туркот С.В.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Рокотянская Ольга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160906"/>
                  </a:ext>
                </a:extLst>
              </a:tr>
              <a:tr h="302355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Красовская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Марочкин Роман</a:t>
                      </a:r>
                    </a:p>
                  </a:txBody>
                  <a:tcPr marL="22298" marR="22298" marT="22298" marB="222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46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14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733" y="739186"/>
            <a:ext cx="10671048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Аттестат с отличием</a:t>
            </a:r>
          </a:p>
        </p:txBody>
      </p:sp>
      <p:sp>
        <p:nvSpPr>
          <p:cNvPr id="74" name="Номер слайда 73">
            <a:extLst>
              <a:ext uri="{FF2B5EF4-FFF2-40B4-BE49-F238E27FC236}">
                <a16:creationId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11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EF6A845-F328-1053-A365-3DA9CBAF9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8395" y="4990110"/>
            <a:ext cx="3007090" cy="132696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600" dirty="0"/>
              <a:t>Ермакова алиса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46AF003-A457-D7E6-F39B-1A85A426A3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300" dirty="0"/>
              <a:t>Золотая медаль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A413FDF-11CF-6B9B-871F-ED1ED06E7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4589" y="4990707"/>
            <a:ext cx="3007090" cy="132696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600" dirty="0"/>
              <a:t>Рокотянская ольга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3CED26D-9022-0D83-FB0D-E3471E6F7E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300" dirty="0"/>
              <a:t>Золотая медаль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D89CF3-3C4C-F712-2968-C8667EF8595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/>
          <a:stretch>
            <a:fillRect/>
          </a:stretch>
        </p:blipFill>
        <p:spPr>
          <a:xfrm>
            <a:off x="3108990" y="1984248"/>
            <a:ext cx="3005267" cy="30052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5A6BAA6-419B-A08A-3225-CBA5C04D2DC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t="10024" b="10024"/>
          <a:stretch>
            <a:fillRect/>
          </a:stretch>
        </p:blipFill>
        <p:spPr>
          <a:xfrm>
            <a:off x="6275816" y="1984248"/>
            <a:ext cx="3005863" cy="30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94360"/>
            <a:ext cx="10671048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Распределение обучающихся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78EB421-BB1A-FBC1-1101-3BEB8052BFF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35051" y="1650856"/>
          <a:ext cx="11118850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339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429" y="3023616"/>
            <a:ext cx="7013448" cy="213100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Методическая работа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57200"/>
            <a:ext cx="10671048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Активность педагогических работников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14</a:t>
            </a:fld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2EAB1B4-AFBD-A9B0-9C92-A40406B71BC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928281"/>
              </p:ext>
            </p:extLst>
          </p:nvPr>
        </p:nvGraphicFramePr>
        <p:xfrm>
          <a:off x="535051" y="1684343"/>
          <a:ext cx="11118850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653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57200"/>
            <a:ext cx="10671048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Предметно-методические компетенции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15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991E15F-2992-BC10-D9EB-C9B9B989A4F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39750" y="2103438"/>
          <a:ext cx="11118850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7211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57200"/>
            <a:ext cx="10671048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Предметно-методические компетенции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16</a:t>
            </a:fld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6BE9936-5CC1-59EB-E724-07B0E166CA4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39750" y="2103438"/>
          <a:ext cx="11118850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970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57200"/>
            <a:ext cx="10671048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Сведения о квалификации педагогических работников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17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5715456-AA34-B65B-6E70-5D8D1F76602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39750" y="2103438"/>
          <a:ext cx="11118850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8739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СПАСИБО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dirty="0"/>
              <a:t>http://gsh2.ru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ПОВЕСТКА ДНЯ</a:t>
            </a:r>
            <a:endParaRPr lang="ru-RU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3087254"/>
            <a:ext cx="5693664" cy="3122168"/>
          </a:xfrm>
        </p:spPr>
        <p:txBody>
          <a:bodyPr rtlCol="0"/>
          <a:lstStyle>
            <a:defPPr>
              <a:defRPr lang="ru-RU"/>
            </a:defPPr>
          </a:lstStyle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ru-RU" dirty="0"/>
              <a:t>Качество знаний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ru-RU" dirty="0"/>
              <a:t>Результаты ГИА 23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ru-RU" dirty="0"/>
              <a:t>Переход на ФОП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ru-RU" dirty="0"/>
              <a:t>​Методическая работа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3121152"/>
            <a:ext cx="6766560" cy="2700528"/>
          </a:xfrm>
        </p:spPr>
        <p:txBody>
          <a:bodyPr rtlCol="0"/>
          <a:lstStyle>
            <a:defPPr>
              <a:defRPr lang="ru-RU"/>
            </a:defPPr>
          </a:lstStyle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90845" algn="l"/>
              </a:tabLst>
            </a:pP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комфортной образовательной среды, способствующей раскрытию  индивидуальных особенностей учащихся, умственному, нравственному, эмоциональному, физическому развитию личности, развитию творческих возможностей учащихся, в совокупности обеспечивающих  возможности их самоопределения и самореализации в современных условиях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582" y="1847827"/>
            <a:ext cx="6400800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ОСНОВНЫЕ задачи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2726" y="3235038"/>
            <a:ext cx="7305965" cy="2864475"/>
          </a:xfrm>
        </p:spPr>
        <p:txBody>
          <a:bodyPr rtlCol="0"/>
          <a:lstStyle>
            <a:defPPr>
              <a:defRPr lang="ru-RU"/>
            </a:defPPr>
          </a:lstStyle>
          <a:p>
            <a:pPr marL="457200" lvl="0" indent="-457200" algn="l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получения всеми учащимися качественного общего образования  и  развития их ключевых компетенций.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подготовку педагогических кадров к решению перспективных проблем развития образования в школе.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Реализовать в практике работы школы эффективные образовательные программы и технологии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Создать в школе условия для формирования у школьников гражданской ответственности и принятия норм, принципов и идеалов добра, справедливости,  толерантности, чести, достоинства</a:t>
            </a:r>
            <a:endParaRPr lang="ru-RU" sz="1800" dirty="0">
              <a:solidFill>
                <a:schemeClr val="accent6"/>
              </a:solidFill>
              <a:latin typeface="Times new Roman" panose="02000500000000000000" pitchFamily="2" charset="0"/>
              <a:cs typeface="Times new Roma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31" y="457200"/>
            <a:ext cx="10671048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Качество знаний по школе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34F7A08-B708-27FE-D3D0-088209276F0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4548360"/>
              </p:ext>
            </p:extLst>
          </p:nvPr>
        </p:nvGraphicFramePr>
        <p:xfrm>
          <a:off x="981958" y="1225296"/>
          <a:ext cx="10228083" cy="5303388"/>
        </p:xfrm>
        <a:graphic>
          <a:graphicData uri="http://schemas.openxmlformats.org/drawingml/2006/table">
            <a:tbl>
              <a:tblPr/>
              <a:tblGrid>
                <a:gridCol w="3409361">
                  <a:extLst>
                    <a:ext uri="{9D8B030D-6E8A-4147-A177-3AD203B41FA5}">
                      <a16:colId xmlns:a16="http://schemas.microsoft.com/office/drawing/2014/main" val="4197503530"/>
                    </a:ext>
                  </a:extLst>
                </a:gridCol>
                <a:gridCol w="3409361">
                  <a:extLst>
                    <a:ext uri="{9D8B030D-6E8A-4147-A177-3AD203B41FA5}">
                      <a16:colId xmlns:a16="http://schemas.microsoft.com/office/drawing/2014/main" val="3173357207"/>
                    </a:ext>
                  </a:extLst>
                </a:gridCol>
                <a:gridCol w="3409361">
                  <a:extLst>
                    <a:ext uri="{9D8B030D-6E8A-4147-A177-3AD203B41FA5}">
                      <a16:colId xmlns:a16="http://schemas.microsoft.com/office/drawing/2014/main" val="3607214894"/>
                    </a:ext>
                  </a:extLst>
                </a:gridCol>
              </a:tblGrid>
              <a:tr h="2887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Класс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% успеваемости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% качества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69502"/>
                  </a:ext>
                </a:extLst>
              </a:tr>
              <a:tr h="288772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1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2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3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197882"/>
                  </a:ext>
                </a:extLst>
              </a:tr>
              <a:tr h="27433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2а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</a:rPr>
                        <a:t>100,0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78,8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531364"/>
                  </a:ext>
                </a:extLst>
              </a:tr>
              <a:tr h="27433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3а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100,0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</a:rPr>
                        <a:t>58,1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206050"/>
                  </a:ext>
                </a:extLst>
              </a:tr>
              <a:tr h="27433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4а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100,0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</a:rPr>
                        <a:t>57,1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249289"/>
                  </a:ext>
                </a:extLst>
              </a:tr>
              <a:tr h="288772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1- 4 кл.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100,0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65,2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195171"/>
                  </a:ext>
                </a:extLst>
              </a:tr>
              <a:tr h="27433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5а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100,0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50,0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491918"/>
                  </a:ext>
                </a:extLst>
              </a:tr>
              <a:tr h="27433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5б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100,0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</a:rPr>
                        <a:t>46,7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620436"/>
                  </a:ext>
                </a:extLst>
              </a:tr>
              <a:tr h="27433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6а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100,0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</a:rPr>
                        <a:t>27,6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40142"/>
                  </a:ext>
                </a:extLst>
              </a:tr>
              <a:tr h="27433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7а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100,0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</a:rPr>
                        <a:t>53,6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733676"/>
                  </a:ext>
                </a:extLst>
              </a:tr>
              <a:tr h="27433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8а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100,0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</a:rPr>
                        <a:t>34,6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744752"/>
                  </a:ext>
                </a:extLst>
              </a:tr>
              <a:tr h="27433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9а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100,0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</a:rPr>
                        <a:t>52,9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19865"/>
                  </a:ext>
                </a:extLst>
              </a:tr>
              <a:tr h="27433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9б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100,0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</a:rPr>
                        <a:t>26,7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247384"/>
                  </a:ext>
                </a:extLst>
              </a:tr>
              <a:tr h="288772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5- 9 кл.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100,0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42,2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342266"/>
                  </a:ext>
                </a:extLst>
              </a:tr>
              <a:tr h="27433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10а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100,0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</a:rPr>
                        <a:t>66,7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669443"/>
                  </a:ext>
                </a:extLst>
              </a:tr>
              <a:tr h="274337"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11а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effectLst/>
                        </a:rPr>
                        <a:t>100,0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effectLst/>
                        </a:rPr>
                        <a:t>60,0</a:t>
                      </a:r>
                    </a:p>
                  </a:txBody>
                  <a:tcPr marL="15235" marR="15235" marT="7617" marB="761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465430"/>
                  </a:ext>
                </a:extLst>
              </a:tr>
              <a:tr h="288772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10-11 кл.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100,0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63,6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908907"/>
                  </a:ext>
                </a:extLst>
              </a:tr>
              <a:tr h="288772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Итого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100,0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51,2</a:t>
                      </a:r>
                    </a:p>
                  </a:txBody>
                  <a:tcPr marL="15235" marR="15235" marT="15235" marB="1523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339618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3A09A90D-32B3-D94C-88A5-965BADEEDCD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3763536" y="-411907"/>
            <a:ext cx="2094423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T Sans Caption" panose="020B0603020203020204" pitchFamily="34" charset="-52"/>
              </a:rPr>
              <a:t>Учебный год:</a:t>
            </a:r>
            <a:r>
              <a:rPr kumimoji="0" lang="ru-RU" altLang="ru-RU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T Sans Caption" panose="020B0603020203020204" pitchFamily="34" charset="-52"/>
              </a:rPr>
              <a:t> 2022/2023</a:t>
            </a:r>
            <a:b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T Sans Caption" panose="020B0603020203020204" pitchFamily="34" charset="-52"/>
              </a:rPr>
              <a:t>Учебный период:</a:t>
            </a:r>
            <a:r>
              <a:rPr kumimoji="0" lang="ru-RU" altLang="ru-RU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T Sans Caption" panose="020B0603020203020204" pitchFamily="34" charset="-52"/>
              </a:rPr>
              <a:t> Итог</a:t>
            </a:r>
            <a:b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94360"/>
            <a:ext cx="10671048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Результаты диагностики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827013C-CFA6-FB15-C0FA-F440204EC40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2362585"/>
              </p:ext>
            </p:extLst>
          </p:nvPr>
        </p:nvGraphicFramePr>
        <p:xfrm>
          <a:off x="535708" y="1782619"/>
          <a:ext cx="11203710" cy="4370929"/>
        </p:xfrm>
        <a:graphic>
          <a:graphicData uri="http://schemas.openxmlformats.org/drawingml/2006/table">
            <a:tbl>
              <a:tblPr firstRow="1" firstCol="1" bandRow="1"/>
              <a:tblGrid>
                <a:gridCol w="843478">
                  <a:extLst>
                    <a:ext uri="{9D8B030D-6E8A-4147-A177-3AD203B41FA5}">
                      <a16:colId xmlns:a16="http://schemas.microsoft.com/office/drawing/2014/main" val="748577032"/>
                    </a:ext>
                  </a:extLst>
                </a:gridCol>
                <a:gridCol w="1138256">
                  <a:extLst>
                    <a:ext uri="{9D8B030D-6E8A-4147-A177-3AD203B41FA5}">
                      <a16:colId xmlns:a16="http://schemas.microsoft.com/office/drawing/2014/main" val="419904171"/>
                    </a:ext>
                  </a:extLst>
                </a:gridCol>
                <a:gridCol w="1234308">
                  <a:extLst>
                    <a:ext uri="{9D8B030D-6E8A-4147-A177-3AD203B41FA5}">
                      <a16:colId xmlns:a16="http://schemas.microsoft.com/office/drawing/2014/main" val="3191858919"/>
                    </a:ext>
                  </a:extLst>
                </a:gridCol>
                <a:gridCol w="1045518">
                  <a:extLst>
                    <a:ext uri="{9D8B030D-6E8A-4147-A177-3AD203B41FA5}">
                      <a16:colId xmlns:a16="http://schemas.microsoft.com/office/drawing/2014/main" val="634288646"/>
                    </a:ext>
                  </a:extLst>
                </a:gridCol>
                <a:gridCol w="1046623">
                  <a:extLst>
                    <a:ext uri="{9D8B030D-6E8A-4147-A177-3AD203B41FA5}">
                      <a16:colId xmlns:a16="http://schemas.microsoft.com/office/drawing/2014/main" val="2378762433"/>
                    </a:ext>
                  </a:extLst>
                </a:gridCol>
                <a:gridCol w="1134944">
                  <a:extLst>
                    <a:ext uri="{9D8B030D-6E8A-4147-A177-3AD203B41FA5}">
                      <a16:colId xmlns:a16="http://schemas.microsoft.com/office/drawing/2014/main" val="2471803614"/>
                    </a:ext>
                  </a:extLst>
                </a:gridCol>
                <a:gridCol w="1391080">
                  <a:extLst>
                    <a:ext uri="{9D8B030D-6E8A-4147-A177-3AD203B41FA5}">
                      <a16:colId xmlns:a16="http://schemas.microsoft.com/office/drawing/2014/main" val="2997259698"/>
                    </a:ext>
                  </a:extLst>
                </a:gridCol>
                <a:gridCol w="1039997">
                  <a:extLst>
                    <a:ext uri="{9D8B030D-6E8A-4147-A177-3AD203B41FA5}">
                      <a16:colId xmlns:a16="http://schemas.microsoft.com/office/drawing/2014/main" val="3247081676"/>
                    </a:ext>
                  </a:extLst>
                </a:gridCol>
                <a:gridCol w="1013501">
                  <a:extLst>
                    <a:ext uri="{9D8B030D-6E8A-4147-A177-3AD203B41FA5}">
                      <a16:colId xmlns:a16="http://schemas.microsoft.com/office/drawing/2014/main" val="2853942874"/>
                    </a:ext>
                  </a:extLst>
                </a:gridCol>
                <a:gridCol w="1316005">
                  <a:extLst>
                    <a:ext uri="{9D8B030D-6E8A-4147-A177-3AD203B41FA5}">
                      <a16:colId xmlns:a16="http://schemas.microsoft.com/office/drawing/2014/main" val="594436731"/>
                    </a:ext>
                  </a:extLst>
                </a:gridCol>
              </a:tblGrid>
              <a:tr h="1316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6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6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 по списку</a:t>
                      </a:r>
                      <a:endParaRPr lang="ru-RU" sz="16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6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Выполняли работу</a:t>
                      </a:r>
                      <a:endParaRPr lang="ru-RU" sz="16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6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</a:t>
                      </a:r>
                      <a:endParaRPr lang="ru-RU" sz="16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6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среднего уровня</a:t>
                      </a:r>
                      <a:endParaRPr lang="ru-RU" sz="16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6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среднего уровня</a:t>
                      </a:r>
                      <a:endParaRPr lang="ru-RU" sz="16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6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справились с работой</a:t>
                      </a:r>
                      <a:endParaRPr lang="ru-RU" sz="16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6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Успева-емость</a:t>
                      </a:r>
                      <a:endParaRPr lang="ru-RU" sz="16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6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знаний</a:t>
                      </a:r>
                      <a:endParaRPr lang="ru-RU" sz="16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6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6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463699"/>
                  </a:ext>
                </a:extLst>
              </a:tr>
              <a:tr h="571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1а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8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Олейник С.А.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639113"/>
                  </a:ext>
                </a:extLst>
              </a:tr>
              <a:tr h="571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1б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8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 dirty="0" err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Рыбенец</a:t>
                      </a:r>
                      <a:r>
                        <a:rPr lang="ru-RU" sz="18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О.В.</a:t>
                      </a:r>
                      <a:endParaRPr lang="ru-RU" sz="18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771674"/>
                  </a:ext>
                </a:extLst>
              </a:tr>
              <a:tr h="571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2а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Клименко Н.С.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016444"/>
                  </a:ext>
                </a:extLst>
              </a:tr>
              <a:tr h="571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3а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8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Николаева Е.В.</a:t>
                      </a:r>
                      <a:endParaRPr lang="ru-RU" sz="18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36695"/>
                  </a:ext>
                </a:extLst>
              </a:tr>
              <a:tr h="571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4а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800" b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ru-RU" sz="1800" b="1" dirty="0" err="1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Водолажская</a:t>
                      </a:r>
                      <a:r>
                        <a:rPr lang="ru-RU" sz="1800" b="1" dirty="0">
                          <a:solidFill>
                            <a:srgbClr val="243F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О.И.</a:t>
                      </a:r>
                      <a:endParaRPr lang="ru-RU" sz="1800" b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286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84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94360"/>
            <a:ext cx="10671048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Результаты </a:t>
            </a:r>
            <a:r>
              <a:rPr lang="ru-RU" sz="4000" b="1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огэ</a:t>
            </a:r>
            <a:endParaRPr lang="ru-RU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7</a:t>
            </a:fld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83675A9-230B-8BD2-E1BC-67083C508A6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5875808"/>
              </p:ext>
            </p:extLst>
          </p:nvPr>
        </p:nvGraphicFramePr>
        <p:xfrm>
          <a:off x="758953" y="1499616"/>
          <a:ext cx="10851158" cy="1843948"/>
        </p:xfrm>
        <a:graphic>
          <a:graphicData uri="http://schemas.openxmlformats.org/drawingml/2006/table">
            <a:tbl>
              <a:tblPr firstRow="1" firstCol="1" bandRow="1"/>
              <a:tblGrid>
                <a:gridCol w="1559374">
                  <a:extLst>
                    <a:ext uri="{9D8B030D-6E8A-4147-A177-3AD203B41FA5}">
                      <a16:colId xmlns:a16="http://schemas.microsoft.com/office/drawing/2014/main" val="1337240743"/>
                    </a:ext>
                  </a:extLst>
                </a:gridCol>
                <a:gridCol w="2179782">
                  <a:extLst>
                    <a:ext uri="{9D8B030D-6E8A-4147-A177-3AD203B41FA5}">
                      <a16:colId xmlns:a16="http://schemas.microsoft.com/office/drawing/2014/main" val="1470368858"/>
                    </a:ext>
                  </a:extLst>
                </a:gridCol>
                <a:gridCol w="674167">
                  <a:extLst>
                    <a:ext uri="{9D8B030D-6E8A-4147-A177-3AD203B41FA5}">
                      <a16:colId xmlns:a16="http://schemas.microsoft.com/office/drawing/2014/main" val="3455397451"/>
                    </a:ext>
                  </a:extLst>
                </a:gridCol>
                <a:gridCol w="641918">
                  <a:extLst>
                    <a:ext uri="{9D8B030D-6E8A-4147-A177-3AD203B41FA5}">
                      <a16:colId xmlns:a16="http://schemas.microsoft.com/office/drawing/2014/main" val="2340510341"/>
                    </a:ext>
                  </a:extLst>
                </a:gridCol>
                <a:gridCol w="643016">
                  <a:extLst>
                    <a:ext uri="{9D8B030D-6E8A-4147-A177-3AD203B41FA5}">
                      <a16:colId xmlns:a16="http://schemas.microsoft.com/office/drawing/2014/main" val="200142514"/>
                    </a:ext>
                  </a:extLst>
                </a:gridCol>
                <a:gridCol w="538773">
                  <a:extLst>
                    <a:ext uri="{9D8B030D-6E8A-4147-A177-3AD203B41FA5}">
                      <a16:colId xmlns:a16="http://schemas.microsoft.com/office/drawing/2014/main" val="1061817567"/>
                    </a:ext>
                  </a:extLst>
                </a:gridCol>
                <a:gridCol w="605707">
                  <a:extLst>
                    <a:ext uri="{9D8B030D-6E8A-4147-A177-3AD203B41FA5}">
                      <a16:colId xmlns:a16="http://schemas.microsoft.com/office/drawing/2014/main" val="9712654"/>
                    </a:ext>
                  </a:extLst>
                </a:gridCol>
                <a:gridCol w="1209220">
                  <a:extLst>
                    <a:ext uri="{9D8B030D-6E8A-4147-A177-3AD203B41FA5}">
                      <a16:colId xmlns:a16="http://schemas.microsoft.com/office/drawing/2014/main" val="179875012"/>
                    </a:ext>
                  </a:extLst>
                </a:gridCol>
                <a:gridCol w="1088517">
                  <a:extLst>
                    <a:ext uri="{9D8B030D-6E8A-4147-A177-3AD203B41FA5}">
                      <a16:colId xmlns:a16="http://schemas.microsoft.com/office/drawing/2014/main" val="50538060"/>
                    </a:ext>
                  </a:extLst>
                </a:gridCol>
                <a:gridCol w="1710684">
                  <a:extLst>
                    <a:ext uri="{9D8B030D-6E8A-4147-A177-3AD203B41FA5}">
                      <a16:colId xmlns:a16="http://schemas.microsoft.com/office/drawing/2014/main" val="1277727966"/>
                    </a:ext>
                  </a:extLst>
                </a:gridCol>
              </a:tblGrid>
              <a:tr h="1125718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Сдавало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Успев.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Кач-во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ср. балл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471692"/>
                  </a:ext>
                </a:extLst>
              </a:tr>
              <a:tr h="359115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Рус.яз.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Сидельникова А.В.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50548"/>
                  </a:ext>
                </a:extLst>
              </a:tr>
              <a:tr h="359115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Крюкова И.А.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519438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75DBC30-EA74-6C0B-BD36-B448D4B81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337872"/>
              </p:ext>
            </p:extLst>
          </p:nvPr>
        </p:nvGraphicFramePr>
        <p:xfrm>
          <a:off x="758952" y="3595383"/>
          <a:ext cx="10851158" cy="2539432"/>
        </p:xfrm>
        <a:graphic>
          <a:graphicData uri="http://schemas.openxmlformats.org/drawingml/2006/table">
            <a:tbl>
              <a:tblPr firstRow="1" firstCol="1" bandRow="1"/>
              <a:tblGrid>
                <a:gridCol w="1567716">
                  <a:extLst>
                    <a:ext uri="{9D8B030D-6E8A-4147-A177-3AD203B41FA5}">
                      <a16:colId xmlns:a16="http://schemas.microsoft.com/office/drawing/2014/main" val="3656523909"/>
                    </a:ext>
                  </a:extLst>
                </a:gridCol>
                <a:gridCol w="2167839">
                  <a:extLst>
                    <a:ext uri="{9D8B030D-6E8A-4147-A177-3AD203B41FA5}">
                      <a16:colId xmlns:a16="http://schemas.microsoft.com/office/drawing/2014/main" val="1121555433"/>
                    </a:ext>
                  </a:extLst>
                </a:gridCol>
                <a:gridCol w="696329">
                  <a:extLst>
                    <a:ext uri="{9D8B030D-6E8A-4147-A177-3AD203B41FA5}">
                      <a16:colId xmlns:a16="http://schemas.microsoft.com/office/drawing/2014/main" val="1253340948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112872293"/>
                    </a:ext>
                  </a:extLst>
                </a:gridCol>
                <a:gridCol w="646546">
                  <a:extLst>
                    <a:ext uri="{9D8B030D-6E8A-4147-A177-3AD203B41FA5}">
                      <a16:colId xmlns:a16="http://schemas.microsoft.com/office/drawing/2014/main" val="192049964"/>
                    </a:ext>
                  </a:extLst>
                </a:gridCol>
                <a:gridCol w="535709">
                  <a:extLst>
                    <a:ext uri="{9D8B030D-6E8A-4147-A177-3AD203B41FA5}">
                      <a16:colId xmlns:a16="http://schemas.microsoft.com/office/drawing/2014/main" val="3510732406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774709492"/>
                    </a:ext>
                  </a:extLst>
                </a:gridCol>
                <a:gridCol w="1228436">
                  <a:extLst>
                    <a:ext uri="{9D8B030D-6E8A-4147-A177-3AD203B41FA5}">
                      <a16:colId xmlns:a16="http://schemas.microsoft.com/office/drawing/2014/main" val="2521816200"/>
                    </a:ext>
                  </a:extLst>
                </a:gridCol>
                <a:gridCol w="1099128">
                  <a:extLst>
                    <a:ext uri="{9D8B030D-6E8A-4147-A177-3AD203B41FA5}">
                      <a16:colId xmlns:a16="http://schemas.microsoft.com/office/drawing/2014/main" val="1719957536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1072785116"/>
                    </a:ext>
                  </a:extLst>
                </a:gridCol>
              </a:tblGrid>
              <a:tr h="362776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Любчик Н.С.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389425"/>
                  </a:ext>
                </a:extLst>
              </a:tr>
              <a:tr h="362776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Румянцева И.А.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448725"/>
                  </a:ext>
                </a:extLst>
              </a:tr>
              <a:tr h="362776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Черных А.С.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079922"/>
                  </a:ext>
                </a:extLst>
              </a:tr>
              <a:tr h="362776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Черных А.С.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295224"/>
                  </a:ext>
                </a:extLst>
              </a:tr>
              <a:tr h="362776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Красовская С.М.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514639"/>
                  </a:ext>
                </a:extLst>
              </a:tr>
              <a:tr h="362776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Кулешова С.Г.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570278"/>
                  </a:ext>
                </a:extLst>
              </a:tr>
              <a:tr h="362776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 яз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Беляевская А.В.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282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69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94360"/>
            <a:ext cx="10671048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Объективность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2B89FE6F-7A2C-3545-5A55-538038F971F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4521077"/>
              </p:ext>
            </p:extLst>
          </p:nvPr>
        </p:nvGraphicFramePr>
        <p:xfrm>
          <a:off x="539750" y="1809632"/>
          <a:ext cx="11118849" cy="3901064"/>
        </p:xfrm>
        <a:graphic>
          <a:graphicData uri="http://schemas.openxmlformats.org/drawingml/2006/table">
            <a:tbl>
              <a:tblPr firstRow="1" firstCol="1" bandRow="1"/>
              <a:tblGrid>
                <a:gridCol w="1383904">
                  <a:extLst>
                    <a:ext uri="{9D8B030D-6E8A-4147-A177-3AD203B41FA5}">
                      <a16:colId xmlns:a16="http://schemas.microsoft.com/office/drawing/2014/main" val="390273799"/>
                    </a:ext>
                  </a:extLst>
                </a:gridCol>
                <a:gridCol w="5050743">
                  <a:extLst>
                    <a:ext uri="{9D8B030D-6E8A-4147-A177-3AD203B41FA5}">
                      <a16:colId xmlns:a16="http://schemas.microsoft.com/office/drawing/2014/main" val="2524206338"/>
                    </a:ext>
                  </a:extLst>
                </a:gridCol>
                <a:gridCol w="1360814">
                  <a:extLst>
                    <a:ext uri="{9D8B030D-6E8A-4147-A177-3AD203B41FA5}">
                      <a16:colId xmlns:a16="http://schemas.microsoft.com/office/drawing/2014/main" val="2325731052"/>
                    </a:ext>
                  </a:extLst>
                </a:gridCol>
                <a:gridCol w="1360814">
                  <a:extLst>
                    <a:ext uri="{9D8B030D-6E8A-4147-A177-3AD203B41FA5}">
                      <a16:colId xmlns:a16="http://schemas.microsoft.com/office/drawing/2014/main" val="4188329296"/>
                    </a:ext>
                  </a:extLst>
                </a:gridCol>
                <a:gridCol w="1962574">
                  <a:extLst>
                    <a:ext uri="{9D8B030D-6E8A-4147-A177-3AD203B41FA5}">
                      <a16:colId xmlns:a16="http://schemas.microsoft.com/office/drawing/2014/main" val="3496577396"/>
                    </a:ext>
                  </a:extLst>
                </a:gridCol>
              </a:tblGrid>
              <a:tr h="643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обучающихся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совпадение годовой и экзаменационной оценки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расхождение на 1 балл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расхождение на 2 балла и более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058255"/>
                  </a:ext>
                </a:extLst>
              </a:tr>
              <a:tr h="195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879021"/>
                  </a:ext>
                </a:extLst>
              </a:tr>
              <a:tr h="195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892225"/>
                  </a:ext>
                </a:extLst>
              </a:tr>
              <a:tr h="195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094877"/>
                  </a:ext>
                </a:extLst>
              </a:tr>
              <a:tr h="195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092987"/>
                  </a:ext>
                </a:extLst>
              </a:tr>
              <a:tr h="195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222304"/>
                  </a:ext>
                </a:extLst>
              </a:tr>
              <a:tr h="195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968429"/>
                  </a:ext>
                </a:extLst>
              </a:tr>
              <a:tr h="195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28907"/>
                  </a:ext>
                </a:extLst>
              </a:tr>
              <a:tr h="195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371706"/>
                  </a:ext>
                </a:extLst>
              </a:tr>
              <a:tr h="195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33" marR="68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045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50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94360"/>
            <a:ext cx="10671048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Распределение обучающихся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78EB421-BB1A-FBC1-1101-3BEB8052BF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6878011"/>
              </p:ext>
            </p:extLst>
          </p:nvPr>
        </p:nvGraphicFramePr>
        <p:xfrm>
          <a:off x="535051" y="1650856"/>
          <a:ext cx="11118850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1370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3_TF78438558_Win32" id="{76711A89-13B1-40D9-BE7D-DF6A7AE37A67}" vid="{2C8223F2-D103-4C97-B864-56CF43B8296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FF00"/>
    </a:accent4>
    <a:accent5>
      <a:srgbClr val="5B9BD5"/>
    </a:accent5>
    <a:accent6>
      <a:srgbClr val="00B0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FF00"/>
    </a:accent4>
    <a:accent5>
      <a:srgbClr val="5B9BD5"/>
    </a:accent5>
    <a:accent6>
      <a:srgbClr val="00B0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FF00"/>
    </a:accent4>
    <a:accent5>
      <a:srgbClr val="5B9BD5"/>
    </a:accent5>
    <a:accent6>
      <a:srgbClr val="00B0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FF00"/>
    </a:accent4>
    <a:accent5>
      <a:srgbClr val="5B9BD5"/>
    </a:accent5>
    <a:accent6>
      <a:srgbClr val="00B0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{B28D9208-E28B-4A30-B95E-76CD5DCF10C2}tf78438558_win32</Template>
  <TotalTime>322</TotalTime>
  <Words>800</Words>
  <Application>Microsoft Office PowerPoint</Application>
  <PresentationFormat>Широкоэкранный</PresentationFormat>
  <Paragraphs>422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Aptos</vt:lpstr>
      <vt:lpstr>Arial</vt:lpstr>
      <vt:lpstr>Arial Black</vt:lpstr>
      <vt:lpstr>Arno Pro Smbd</vt:lpstr>
      <vt:lpstr>Arno Pro Smbd Display</vt:lpstr>
      <vt:lpstr>Arno Pro Smbd SmText</vt:lpstr>
      <vt:lpstr>Calibri</vt:lpstr>
      <vt:lpstr>Courier New</vt:lpstr>
      <vt:lpstr>PT Sans Caption</vt:lpstr>
      <vt:lpstr>Times New Roman</vt:lpstr>
      <vt:lpstr>Times New Roman</vt:lpstr>
      <vt:lpstr>Тема Office</vt:lpstr>
      <vt:lpstr>Августовский педсовет - 2023 </vt:lpstr>
      <vt:lpstr>ПОВЕСТКА ДНЯ</vt:lpstr>
      <vt:lpstr>цель</vt:lpstr>
      <vt:lpstr>ОСНОВНЫЕ задачи</vt:lpstr>
      <vt:lpstr>Качество знаний по школе</vt:lpstr>
      <vt:lpstr>Результаты диагностики</vt:lpstr>
      <vt:lpstr>Результаты огэ</vt:lpstr>
      <vt:lpstr>Объективность </vt:lpstr>
      <vt:lpstr>Распределение обучающихся </vt:lpstr>
      <vt:lpstr>Результаты егэ </vt:lpstr>
      <vt:lpstr>Аттестат с отличием</vt:lpstr>
      <vt:lpstr>Распределение обучающихся </vt:lpstr>
      <vt:lpstr>Методическая работа</vt:lpstr>
      <vt:lpstr>Активность педагогических работников</vt:lpstr>
      <vt:lpstr>Предметно-методические компетенции</vt:lpstr>
      <vt:lpstr>Предметно-методические компетенции</vt:lpstr>
      <vt:lpstr>Сведения о квалификации педагогических работников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</dc:title>
  <dc:subject/>
  <dc:creator>LenovoPC</dc:creator>
  <cp:lastModifiedBy>LenovoPC</cp:lastModifiedBy>
  <cp:revision>15</cp:revision>
  <dcterms:created xsi:type="dcterms:W3CDTF">2023-08-29T16:20:31Z</dcterms:created>
  <dcterms:modified xsi:type="dcterms:W3CDTF">2023-08-29T21:43:06Z</dcterms:modified>
</cp:coreProperties>
</file>